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5" r:id="rId2"/>
    <p:sldId id="276" r:id="rId3"/>
    <p:sldId id="266" r:id="rId4"/>
    <p:sldId id="263" r:id="rId5"/>
    <p:sldId id="260" r:id="rId6"/>
    <p:sldId id="277" r:id="rId7"/>
    <p:sldId id="278" r:id="rId8"/>
    <p:sldId id="279" r:id="rId9"/>
    <p:sldId id="280" r:id="rId10"/>
    <p:sldId id="281" r:id="rId11"/>
    <p:sldId id="275" r:id="rId12"/>
    <p:sldId id="261" r:id="rId13"/>
    <p:sldId id="271" r:id="rId14"/>
    <p:sldId id="270" r:id="rId1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bby Macaulay" initials="BM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00" autoAdjust="0"/>
  </p:normalViewPr>
  <p:slideViewPr>
    <p:cSldViewPr>
      <p:cViewPr>
        <p:scale>
          <a:sx n="100" d="100"/>
          <a:sy n="100" d="100"/>
        </p:scale>
        <p:origin x="-194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21024-4BD5-420D-A07B-FFC1AC8527AA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A6F11-7BA4-44E2-A0F5-C5B6B9DB0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06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E59F9-C315-4E3B-8103-0D540A493E7B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14591-B113-44E1-B18B-6805D84F8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77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Is this necessary? I thought it might be valuable in terms of building up a relationship with the KE Forum –might be more willing to help if they know</a:t>
            </a:r>
            <a:r>
              <a:rPr lang="en-GB" baseline="0" dirty="0" smtClean="0"/>
              <a:t> where a bit about my interests and enthusiasm for the project?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14591-B113-44E1-B18B-6805D84F851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374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14591-B113-44E1-B18B-6805D84F851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6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 will discuss the types of documents</a:t>
            </a:r>
            <a:r>
              <a:rPr lang="en-GB" baseline="0" dirty="0" smtClean="0"/>
              <a:t> available to flesh out what this aspect of the research involves and provide a couple of anecdotal examples from my findings so far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14591-B113-44E1-B18B-6805D84F851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989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 will briefly explain the difference</a:t>
            </a:r>
            <a:r>
              <a:rPr lang="en-GB" baseline="0" dirty="0" smtClean="0"/>
              <a:t> between an oral history interview and interviews as usually used in social science research</a:t>
            </a:r>
            <a:endParaRPr lang="en-GB" dirty="0" smtClean="0"/>
          </a:p>
          <a:p>
            <a:r>
              <a:rPr lang="en-GB" dirty="0" smtClean="0"/>
              <a:t>Do we want to invite more names to our list of</a:t>
            </a:r>
            <a:r>
              <a:rPr lang="en-GB" baseline="0" dirty="0" smtClean="0"/>
              <a:t> potential interviewees?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14591-B113-44E1-B18B-6805D84F851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989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14591-B113-44E1-B18B-6805D84F851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822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I’ll find</a:t>
            </a:r>
            <a:r>
              <a:rPr lang="en-GB" baseline="0" dirty="0" smtClean="0"/>
              <a:t> some more images to include in these slides, it’s maybe looking a bit </a:t>
            </a:r>
            <a:r>
              <a:rPr lang="en-GB" baseline="0" dirty="0" err="1" smtClean="0"/>
              <a:t>texty</a:t>
            </a:r>
            <a:r>
              <a:rPr lang="en-GB" baseline="0" dirty="0" smtClean="0"/>
              <a:t>?!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14591-B113-44E1-B18B-6805D84F851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083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Do you think these</a:t>
            </a:r>
            <a:r>
              <a:rPr lang="en-GB" baseline="0" dirty="0" smtClean="0"/>
              <a:t> hit the mark? Too many questions?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14591-B113-44E1-B18B-6805D84F851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69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68D3-DD67-45BE-A91B-2ABD9A8C826E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9231-27F7-4E77-86C9-979CA2093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12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68D3-DD67-45BE-A91B-2ABD9A8C826E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9231-27F7-4E77-86C9-979CA2093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51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68D3-DD67-45BE-A91B-2ABD9A8C826E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9231-27F7-4E77-86C9-979CA2093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962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540000"/>
            <a:ext cx="1804447" cy="1017052"/>
          </a:xfrm>
          <a:prstGeom prst="rect">
            <a:avLst/>
          </a:prstGeom>
        </p:spPr>
      </p:pic>
      <p:grpSp>
        <p:nvGrpSpPr>
          <p:cNvPr id="14" name="Group 13"/>
          <p:cNvGrpSpPr/>
          <p:nvPr userDrawn="1"/>
        </p:nvGrpSpPr>
        <p:grpSpPr>
          <a:xfrm>
            <a:off x="0" y="2625080"/>
            <a:ext cx="9144000" cy="1146820"/>
            <a:chOff x="0" y="2625080"/>
            <a:chExt cx="9144000" cy="1146820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775" y="2625080"/>
              <a:ext cx="3200400" cy="257257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86100"/>
              <a:ext cx="9144000" cy="685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3369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612775" y="540000"/>
            <a:ext cx="7920037" cy="5400676"/>
          </a:xfrm>
          <a:prstGeom prst="rect">
            <a:avLst/>
          </a:prstGeom>
          <a:solidFill>
            <a:srgbClr val="EFEE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12776" y="6120000"/>
            <a:ext cx="7920037" cy="576000"/>
            <a:chOff x="612776" y="6093088"/>
            <a:chExt cx="7920037" cy="576000"/>
          </a:xfrm>
        </p:grpSpPr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0878" y="6093088"/>
              <a:ext cx="1021935" cy="5760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776" y="6537255"/>
              <a:ext cx="2520000" cy="131833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776" y="6314054"/>
              <a:ext cx="2520000" cy="2025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90728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612775" y="540000"/>
            <a:ext cx="7920037" cy="5400676"/>
          </a:xfrm>
          <a:prstGeom prst="rect">
            <a:avLst/>
          </a:prstGeom>
          <a:solidFill>
            <a:srgbClr val="EFEE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12776" y="6120000"/>
            <a:ext cx="7920037" cy="576000"/>
            <a:chOff x="612776" y="6093088"/>
            <a:chExt cx="7920037" cy="576000"/>
          </a:xfrm>
        </p:grpSpPr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0878" y="6093088"/>
              <a:ext cx="1021935" cy="5760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776" y="6537255"/>
              <a:ext cx="2520000" cy="131833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776" y="6314054"/>
              <a:ext cx="2520000" cy="2025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3907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612775" y="540000"/>
            <a:ext cx="7920037" cy="5400676"/>
          </a:xfrm>
          <a:prstGeom prst="rect">
            <a:avLst/>
          </a:prstGeom>
          <a:solidFill>
            <a:srgbClr val="EFEE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12776" y="6120000"/>
            <a:ext cx="7920037" cy="576000"/>
            <a:chOff x="612776" y="6093088"/>
            <a:chExt cx="7920037" cy="576000"/>
          </a:xfrm>
        </p:grpSpPr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0878" y="6093088"/>
              <a:ext cx="1021935" cy="5760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776" y="6537255"/>
              <a:ext cx="2520000" cy="131833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776" y="6314054"/>
              <a:ext cx="2520000" cy="2025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0598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68D3-DD67-45BE-A91B-2ABD9A8C826E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9231-27F7-4E77-86C9-979CA2093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57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68D3-DD67-45BE-A91B-2ABD9A8C826E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9231-27F7-4E77-86C9-979CA2093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34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68D3-DD67-45BE-A91B-2ABD9A8C826E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9231-27F7-4E77-86C9-979CA2093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3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68D3-DD67-45BE-A91B-2ABD9A8C826E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9231-27F7-4E77-86C9-979CA2093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94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68D3-DD67-45BE-A91B-2ABD9A8C826E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9231-27F7-4E77-86C9-979CA2093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04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68D3-DD67-45BE-A91B-2ABD9A8C826E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9231-27F7-4E77-86C9-979CA2093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5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68D3-DD67-45BE-A91B-2ABD9A8C826E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9231-27F7-4E77-86C9-979CA2093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17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68D3-DD67-45BE-A91B-2ABD9A8C826E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9231-27F7-4E77-86C9-979CA2093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46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968D3-DD67-45BE-A91B-2ABD9A8C826E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89231-27F7-4E77-86C9-979CA2093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07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1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8.jpeg"/><Relationship Id="rId5" Type="http://schemas.microsoft.com/office/2007/relationships/hdphoto" Target="../media/hdphoto1.wdp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131840" y="1"/>
            <a:ext cx="5544616" cy="3068960"/>
          </a:xfrm>
        </p:spPr>
        <p:txBody>
          <a:bodyPr>
            <a:normAutofit/>
          </a:bodyPr>
          <a:lstStyle/>
          <a:p>
            <a:pPr algn="r"/>
            <a:r>
              <a:rPr lang="en-GB" sz="2800" dirty="0" smtClean="0"/>
              <a:t>Developing methods for evidencing social enterprise as a public health intervention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933056"/>
            <a:ext cx="6400800" cy="175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Project 1: An historical perspective on social </a:t>
            </a:r>
            <a:r>
              <a:rPr lang="en-GB" dirty="0" smtClean="0"/>
              <a:t>enterprise </a:t>
            </a:r>
            <a:r>
              <a:rPr lang="en-GB" dirty="0"/>
              <a:t>as a public health intervention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5975411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Dr Gillian Murray</a:t>
            </a:r>
          </a:p>
          <a:p>
            <a:pPr algn="ctr"/>
            <a:r>
              <a:rPr lang="en-GB" dirty="0" smtClean="0"/>
              <a:t>Yunus Centre of Social Business and Health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47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+mj-lt"/>
              </a:rPr>
              <a:t>Archival Research</a:t>
            </a:r>
            <a:endParaRPr lang="en-GB" sz="4400" dirty="0">
              <a:latin typeface="+mj-lt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3023828" y="2204864"/>
            <a:ext cx="3096344" cy="27363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023828" y="162880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Social Enterprise initiatives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50082" y="472514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Social Enterprise support networks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300192" y="475650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Policy networks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982226"/>
            <a:ext cx="720080" cy="9589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982227"/>
            <a:ext cx="719206" cy="9589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045" y="3302797"/>
            <a:ext cx="905907" cy="6794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511" y="2780928"/>
            <a:ext cx="668977" cy="50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95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784613" y="3597116"/>
            <a:ext cx="3672408" cy="187220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11560" y="548680"/>
            <a:ext cx="7920880" cy="868958"/>
          </a:xfrm>
        </p:spPr>
        <p:txBody>
          <a:bodyPr>
            <a:normAutofit/>
          </a:bodyPr>
          <a:lstStyle/>
          <a:p>
            <a:r>
              <a:rPr lang="en-GB" dirty="0" smtClean="0"/>
              <a:t>Oral History interviews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1560" y="1412776"/>
            <a:ext cx="4320480" cy="45365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800" dirty="0" smtClean="0"/>
              <a:t>Oral History interviews will provide…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A lasting record of the voices of interviewees and their perspective on social enterprise and health</a:t>
            </a:r>
          </a:p>
          <a:p>
            <a:r>
              <a:rPr lang="en-GB" sz="2800" dirty="0" smtClean="0"/>
              <a:t>Begin to fill the gaps in the archival material</a:t>
            </a:r>
          </a:p>
          <a:p>
            <a:r>
              <a:rPr lang="en-GB" sz="2800" dirty="0" smtClean="0"/>
              <a:t>Expand on new research themes identified by the project</a:t>
            </a:r>
            <a:endParaRPr lang="en-GB" sz="2800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641745"/>
            <a:ext cx="2657475" cy="17240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48064" y="3933056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Who would you interview? What questions would you ask?</a:t>
            </a:r>
          </a:p>
          <a:p>
            <a:pPr algn="ctr"/>
            <a:r>
              <a:rPr lang="en-GB" dirty="0" smtClean="0"/>
              <a:t>What kinds of memories are important to capture?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01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11560" y="404664"/>
            <a:ext cx="7900192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Making connections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611560" y="1484784"/>
            <a:ext cx="7920880" cy="36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u="sng" dirty="0" smtClean="0"/>
              <a:t>What we know?</a:t>
            </a:r>
          </a:p>
          <a:p>
            <a:r>
              <a:rPr lang="en-GB" sz="2000" dirty="0" smtClean="0"/>
              <a:t>We know that social enterprises were initiated to address a wide range of issues and interests in rural and urban communities across Scotland:</a:t>
            </a:r>
          </a:p>
          <a:p>
            <a:pPr marL="0" indent="0">
              <a:buNone/>
            </a:pPr>
            <a:endParaRPr lang="en-GB" sz="2000" dirty="0"/>
          </a:p>
          <a:p>
            <a:pPr marL="0" indent="0" algn="ctr">
              <a:buNone/>
            </a:pPr>
            <a:r>
              <a:rPr lang="en-GB" sz="2000" b="1" dirty="0" smtClean="0"/>
              <a:t>Housing, Employment, Education, Health Care, Recreation, Transport</a:t>
            </a:r>
          </a:p>
          <a:p>
            <a:endParaRPr lang="en-GB" sz="2000" dirty="0" smtClean="0"/>
          </a:p>
          <a:p>
            <a:pPr marL="0" indent="0">
              <a:buNone/>
            </a:pPr>
            <a:r>
              <a:rPr lang="en-GB" sz="2000" u="sng" dirty="0" smtClean="0"/>
              <a:t>What we don’t know? …yet!</a:t>
            </a:r>
          </a:p>
          <a:p>
            <a:r>
              <a:rPr lang="en-GB" sz="2000" dirty="0" smtClean="0"/>
              <a:t>Even when social enterprise initiatives did not explicitly intend to address public health issues did they improve health and wellbeing in their areas?</a:t>
            </a:r>
          </a:p>
          <a:p>
            <a:r>
              <a:rPr lang="en-GB" sz="2000" dirty="0" smtClean="0"/>
              <a:t>By exploring how these initiatives operated can we use the history of social enterprise as a lens to examine what communities understood as important to their health? </a:t>
            </a:r>
          </a:p>
        </p:txBody>
      </p:sp>
    </p:spTree>
    <p:extLst>
      <p:ext uri="{BB962C8B-B14F-4D97-AF65-F5344CB8AC3E}">
        <p14:creationId xmlns:p14="http://schemas.microsoft.com/office/powerpoint/2010/main" val="228461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32248" y="548680"/>
            <a:ext cx="79001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611560" y="1772816"/>
            <a:ext cx="792088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32248" y="1802557"/>
            <a:ext cx="792088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32248" y="1772816"/>
            <a:ext cx="7900192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26046" y="1493193"/>
            <a:ext cx="790639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Move beyond the established medical </a:t>
            </a:r>
            <a:r>
              <a:rPr lang="en-GB" sz="2000" b="1" dirty="0"/>
              <a:t>view of public </a:t>
            </a:r>
            <a:r>
              <a:rPr lang="en-GB" sz="2000" b="1" dirty="0" smtClean="0"/>
              <a:t>health history… </a:t>
            </a:r>
          </a:p>
          <a:p>
            <a:endParaRPr lang="en-GB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Uncover the relationship between communities and their health through the practice of social enterprise and how this has changed over time</a:t>
            </a:r>
          </a:p>
          <a:p>
            <a:endParaRPr lang="en-GB" sz="2000" dirty="0" smtClean="0"/>
          </a:p>
          <a:p>
            <a:r>
              <a:rPr lang="en-GB" sz="2000" b="1" dirty="0" smtClean="0"/>
              <a:t>Produce community-centred determinants of public health…</a:t>
            </a:r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Reveal how social enterprise could provide a means to restore community participation and engagement in areas where resources for maintaining collective health had been diminished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Establish </a:t>
            </a:r>
            <a:r>
              <a:rPr lang="en-GB" sz="2000" b="1" dirty="0" smtClean="0"/>
              <a:t>WHAT</a:t>
            </a:r>
            <a:r>
              <a:rPr lang="en-GB" sz="2000" dirty="0" smtClean="0"/>
              <a:t> was effective? </a:t>
            </a:r>
            <a:r>
              <a:rPr lang="en-GB" sz="2000" b="1" dirty="0" smtClean="0"/>
              <a:t>WHERE</a:t>
            </a:r>
            <a:r>
              <a:rPr lang="en-GB" sz="2000" dirty="0" smtClean="0"/>
              <a:t>? </a:t>
            </a:r>
            <a:r>
              <a:rPr lang="en-GB" sz="2000" b="1" dirty="0" smtClean="0"/>
              <a:t>WHEN</a:t>
            </a:r>
            <a:r>
              <a:rPr lang="en-GB" sz="2000" dirty="0" smtClean="0"/>
              <a:t>? </a:t>
            </a:r>
            <a:r>
              <a:rPr lang="en-GB" sz="2000" dirty="0"/>
              <a:t>a</a:t>
            </a:r>
            <a:r>
              <a:rPr lang="en-GB" sz="2000" dirty="0" smtClean="0"/>
              <a:t>nd </a:t>
            </a:r>
            <a:r>
              <a:rPr lang="en-GB" sz="2000" b="1" dirty="0" smtClean="0"/>
              <a:t>WHY</a:t>
            </a:r>
            <a:r>
              <a:rPr lang="en-GB" sz="2000" dirty="0" smtClean="0"/>
              <a:t>?</a:t>
            </a:r>
            <a:endParaRPr lang="en-GB" sz="2000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548680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+mj-lt"/>
              </a:rPr>
              <a:t>Outcomes</a:t>
            </a:r>
            <a:endParaRPr lang="en-GB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059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32248" y="548680"/>
            <a:ext cx="79001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Questions for the Forum</a:t>
            </a:r>
            <a:endParaRPr lang="en-GB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11560" y="1600201"/>
            <a:ext cx="792088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2248" y="1691679"/>
            <a:ext cx="7920880" cy="42576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GB" sz="2600" dirty="0"/>
              <a:t>Looking back, </a:t>
            </a:r>
            <a:r>
              <a:rPr lang="en-GB" sz="2600" b="1" dirty="0"/>
              <a:t>is the history of social enterprise in Scotland one of continuity or change</a:t>
            </a:r>
            <a:r>
              <a:rPr lang="en-GB" sz="26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From your own experience, </a:t>
            </a:r>
            <a:r>
              <a:rPr lang="en-GB" sz="2600" b="1" dirty="0" smtClean="0"/>
              <a:t>do you see connections between social enterprise and improved health and wellbeing</a:t>
            </a:r>
            <a:r>
              <a:rPr lang="en-GB" sz="26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Or, </a:t>
            </a:r>
            <a:r>
              <a:rPr lang="en-GB" sz="2600" b="1" dirty="0" smtClean="0"/>
              <a:t>do you see these as very separate entities</a:t>
            </a:r>
            <a:r>
              <a:rPr lang="en-GB" sz="26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What do you think is important for this history project to cover; </a:t>
            </a:r>
            <a:r>
              <a:rPr lang="en-GB" sz="2600" b="1" dirty="0" smtClean="0"/>
              <a:t>whose story needs to be told</a:t>
            </a:r>
            <a:r>
              <a:rPr lang="en-GB" sz="2600" dirty="0" smtClean="0"/>
              <a:t>?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 algn="ctr">
              <a:buNone/>
            </a:pPr>
            <a:r>
              <a:rPr lang="en-GB" sz="3500" b="1" dirty="0" smtClean="0"/>
              <a:t>Gillian.Murray2@gcu.ac.uk</a:t>
            </a:r>
            <a:endParaRPr lang="en-GB" sz="3500" b="1" dirty="0"/>
          </a:p>
        </p:txBody>
      </p:sp>
    </p:spTree>
    <p:extLst>
      <p:ext uri="{BB962C8B-B14F-4D97-AF65-F5344CB8AC3E}">
        <p14:creationId xmlns:p14="http://schemas.microsoft.com/office/powerpoint/2010/main" val="357769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atin typeface="+mj-lt"/>
              </a:rPr>
              <a:t>Project </a:t>
            </a:r>
            <a:r>
              <a:rPr lang="en-GB" sz="4400" dirty="0" smtClean="0">
                <a:latin typeface="+mj-lt"/>
              </a:rPr>
              <a:t>Team</a:t>
            </a:r>
            <a:endParaRPr lang="en-GB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772816"/>
            <a:ext cx="792088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Dr Gillian Murray		History</a:t>
            </a:r>
          </a:p>
          <a:p>
            <a:endParaRPr lang="en-GB" sz="2400" dirty="0"/>
          </a:p>
          <a:p>
            <a:r>
              <a:rPr lang="en-GB" sz="2400" dirty="0" smtClean="0"/>
              <a:t>Prof Rachel Baker		Health Economics</a:t>
            </a:r>
          </a:p>
          <a:p>
            <a:endParaRPr lang="en-GB" sz="2400" dirty="0"/>
          </a:p>
          <a:p>
            <a:r>
              <a:rPr lang="en-GB" sz="2400" dirty="0" smtClean="0"/>
              <a:t>Alan Kay			Community and Social 					Enterprise Researcher</a:t>
            </a:r>
          </a:p>
          <a:p>
            <a:endParaRPr lang="en-GB" sz="2400" dirty="0" smtClean="0"/>
          </a:p>
          <a:p>
            <a:r>
              <a:rPr lang="en-GB" sz="2400" dirty="0" smtClean="0"/>
              <a:t>Carole </a:t>
            </a:r>
            <a:r>
              <a:rPr lang="en-GB" sz="2400" dirty="0" err="1" smtClean="0"/>
              <a:t>MaCallum</a:t>
            </a:r>
            <a:r>
              <a:rPr lang="en-GB" sz="2400" dirty="0" smtClean="0"/>
              <a:t>		University Archivist </a:t>
            </a:r>
          </a:p>
          <a:p>
            <a:endParaRPr lang="en-GB" sz="24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1542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11560" y="548680"/>
            <a:ext cx="7920880" cy="868958"/>
          </a:xfrm>
        </p:spPr>
        <p:txBody>
          <a:bodyPr>
            <a:normAutofit/>
          </a:bodyPr>
          <a:lstStyle/>
          <a:p>
            <a:r>
              <a:rPr lang="en-GB" dirty="0" smtClean="0"/>
              <a:t>My research 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1560" y="1556792"/>
            <a:ext cx="7920880" cy="4392488"/>
          </a:xfrm>
        </p:spPr>
        <p:txBody>
          <a:bodyPr>
            <a:normAutofit/>
          </a:bodyPr>
          <a:lstStyle/>
          <a:p>
            <a:endParaRPr lang="en-GB" sz="1800" dirty="0"/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92088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 broad range of topics within Modern British History, including:</a:t>
            </a:r>
          </a:p>
          <a:p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Women’s lives and domestic service in 18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century Edinburgh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Regional television news in the English Midlands in the 1950s and 1960s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Lacemaking in Nottingham from the 1960s to the present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r>
              <a:rPr lang="en-GB" sz="2400" dirty="0" smtClean="0"/>
              <a:t>Researching these topics has consistently led to:</a:t>
            </a:r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Exploring previously unexamined archival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Drawing new connections between distinct areas of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39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11560" y="548680"/>
            <a:ext cx="7906072" cy="926976"/>
          </a:xfrm>
        </p:spPr>
        <p:txBody>
          <a:bodyPr>
            <a:normAutofit/>
          </a:bodyPr>
          <a:lstStyle/>
          <a:p>
            <a:r>
              <a:rPr lang="en-GB" dirty="0" smtClean="0"/>
              <a:t>Project 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1560" y="1484784"/>
            <a:ext cx="7920880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The </a:t>
            </a:r>
            <a:r>
              <a:rPr lang="en-GB" sz="2000" dirty="0"/>
              <a:t>main </a:t>
            </a:r>
            <a:r>
              <a:rPr lang="en-GB" sz="2000" dirty="0" smtClean="0"/>
              <a:t>aims of the project </a:t>
            </a:r>
            <a:r>
              <a:rPr lang="en-GB" sz="2000" dirty="0"/>
              <a:t>are to:</a:t>
            </a:r>
          </a:p>
          <a:p>
            <a:pPr lvl="0"/>
            <a:r>
              <a:rPr lang="en-GB" sz="1800" b="1" dirty="0" smtClean="0"/>
              <a:t>Research the intersections </a:t>
            </a:r>
            <a:r>
              <a:rPr lang="en-GB" sz="1800" dirty="0" smtClean="0"/>
              <a:t>between the parallel histories of social enterprise and public health, </a:t>
            </a:r>
            <a:r>
              <a:rPr lang="en-GB" sz="1800" b="1" dirty="0" smtClean="0"/>
              <a:t>explore connections</a:t>
            </a:r>
            <a:r>
              <a:rPr lang="en-GB" sz="1800" dirty="0" smtClean="0"/>
              <a:t> and provide </a:t>
            </a:r>
            <a:r>
              <a:rPr lang="en-GB" sz="1800" b="1" dirty="0" smtClean="0"/>
              <a:t>a new perspective </a:t>
            </a:r>
            <a:r>
              <a:rPr lang="en-GB" sz="1800" dirty="0" smtClean="0"/>
              <a:t>on this important aspect of Scottish history.</a:t>
            </a:r>
            <a:endParaRPr lang="en-GB" sz="1800" dirty="0"/>
          </a:p>
          <a:p>
            <a:pPr lvl="0"/>
            <a:r>
              <a:rPr lang="en-GB" sz="1800" dirty="0" smtClean="0"/>
              <a:t>Develop </a:t>
            </a:r>
            <a:r>
              <a:rPr lang="en-GB" sz="1800" b="1" dirty="0" smtClean="0"/>
              <a:t>a dialogue between the past and the present </a:t>
            </a:r>
            <a:r>
              <a:rPr lang="en-GB" sz="1800" dirty="0" smtClean="0"/>
              <a:t>in the field of social enterprise and health, producing a history that is </a:t>
            </a:r>
            <a:r>
              <a:rPr lang="en-GB" sz="1800" i="1" dirty="0" smtClean="0"/>
              <a:t>more than </a:t>
            </a:r>
            <a:r>
              <a:rPr lang="en-GB" sz="1800" dirty="0" smtClean="0"/>
              <a:t>dormant background but </a:t>
            </a:r>
            <a:r>
              <a:rPr lang="en-GB" sz="1800" b="1" dirty="0" smtClean="0"/>
              <a:t>an active evidence base</a:t>
            </a:r>
            <a:r>
              <a:rPr lang="en-GB" sz="1800" dirty="0" smtClean="0"/>
              <a:t> in current and future research</a:t>
            </a:r>
          </a:p>
          <a:p>
            <a:pPr lvl="0"/>
            <a:endParaRPr lang="en-GB" sz="1600" dirty="0"/>
          </a:p>
          <a:p>
            <a:pPr marL="0" lvl="0" indent="0" algn="ctr">
              <a:buNone/>
            </a:pPr>
            <a:endParaRPr lang="en-GB" sz="1600" dirty="0" smtClean="0"/>
          </a:p>
          <a:p>
            <a:pPr marL="0" lvl="0" indent="0" algn="ctr">
              <a:buNone/>
            </a:pPr>
            <a:r>
              <a:rPr lang="en-GB" sz="1800" dirty="0" smtClean="0"/>
              <a:t>The </a:t>
            </a:r>
            <a:r>
              <a:rPr lang="en-GB" sz="1800" dirty="0"/>
              <a:t>study of history broadens the mind. It exposes the student to the full range of human possibilities, only a small sampling of which is available in the present...the limited range of present-day values and behaviours ought not to constrain the contemporary imagination of what is possible for the future</a:t>
            </a:r>
            <a:r>
              <a:rPr lang="en-GB" sz="1800" dirty="0" smtClean="0"/>
              <a:t>.</a:t>
            </a:r>
          </a:p>
          <a:p>
            <a:pPr marL="0" indent="0" algn="ctr">
              <a:buNone/>
            </a:pPr>
            <a:r>
              <a:rPr lang="en-GB" sz="1600" dirty="0" smtClean="0"/>
              <a:t>(</a:t>
            </a:r>
            <a:r>
              <a:rPr lang="en-GB" sz="1600" dirty="0"/>
              <a:t>Peter </a:t>
            </a:r>
            <a:r>
              <a:rPr lang="en-GB" sz="1600" dirty="0" err="1"/>
              <a:t>Mandler</a:t>
            </a:r>
            <a:r>
              <a:rPr lang="en-GB" sz="1600" dirty="0"/>
              <a:t>, </a:t>
            </a:r>
            <a:r>
              <a:rPr lang="en-GB" sz="1600" i="1" dirty="0"/>
              <a:t>History and National Life</a:t>
            </a:r>
            <a:r>
              <a:rPr lang="en-GB" sz="1600" dirty="0"/>
              <a:t>,</a:t>
            </a:r>
            <a:r>
              <a:rPr lang="en-GB" sz="1600" i="1" dirty="0"/>
              <a:t> </a:t>
            </a:r>
            <a:r>
              <a:rPr lang="en-GB" sz="1600" dirty="0" smtClean="0"/>
              <a:t>2002) </a:t>
            </a:r>
            <a:endParaRPr lang="en-GB" sz="1600" dirty="0"/>
          </a:p>
          <a:p>
            <a:pPr marL="0" lvl="0" indent="0" algn="ctr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98446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11560" y="548680"/>
            <a:ext cx="7920880" cy="868958"/>
          </a:xfrm>
        </p:spPr>
        <p:txBody>
          <a:bodyPr>
            <a:normAutofit/>
          </a:bodyPr>
          <a:lstStyle/>
          <a:p>
            <a:r>
              <a:rPr lang="en-GB" dirty="0" smtClean="0"/>
              <a:t>Archival research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418228"/>
            <a:ext cx="1872208" cy="24962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395393"/>
            <a:ext cx="1944216" cy="25891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9147" y="1790556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first </a:t>
            </a:r>
            <a:r>
              <a:rPr lang="en-GB" smtClean="0"/>
              <a:t>systematic investigation </a:t>
            </a:r>
            <a:r>
              <a:rPr lang="en-GB" dirty="0" smtClean="0"/>
              <a:t>of the Social Enterprise Collection (</a:t>
            </a:r>
            <a:r>
              <a:rPr lang="en-GB" dirty="0"/>
              <a:t>S</a:t>
            </a:r>
            <a:r>
              <a:rPr lang="en-GB" dirty="0" smtClean="0"/>
              <a:t>cotland) (SECS)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2990885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Contribute to the cataloguing of the John Pearce papers, donated to GCU upon his retirement in 2010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1395393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Archival research will provide…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29147" y="4464765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Insight into social enterprises, the social auditing process, supporting networks and policies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796136" y="148478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886" y="1434693"/>
            <a:ext cx="2549404" cy="19120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077072"/>
            <a:ext cx="2257891" cy="169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92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9000" contras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9810"/>
            <a:ext cx="4680520" cy="6233114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6084168" y="2780928"/>
            <a:ext cx="2088232" cy="12003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i="1" dirty="0" smtClean="0"/>
              <a:t>Scottish Community Enterprise Investment Fund </a:t>
            </a:r>
            <a:r>
              <a:rPr lang="en-GB" dirty="0" smtClean="0"/>
              <a:t>(1989)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47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16632"/>
            <a:ext cx="6482360" cy="5184576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635896" y="5445224"/>
            <a:ext cx="2088232" cy="92333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i="1" dirty="0" err="1" smtClean="0"/>
              <a:t>Drumchapel</a:t>
            </a:r>
            <a:r>
              <a:rPr lang="en-GB" i="1" dirty="0" smtClean="0"/>
              <a:t> Community Health Project </a:t>
            </a:r>
            <a:r>
              <a:rPr lang="en-GB" dirty="0" smtClean="0"/>
              <a:t>(2000)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70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8640"/>
            <a:ext cx="6955634" cy="5216726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419872" y="5589240"/>
            <a:ext cx="2952328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i="1" dirty="0" smtClean="0"/>
              <a:t>Rural Environmental Action Project </a:t>
            </a:r>
            <a:r>
              <a:rPr lang="en-GB" dirty="0" smtClean="0"/>
              <a:t>(2000-2001)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25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53380"/>
            <a:ext cx="4680520" cy="6240693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683568" y="4149080"/>
            <a:ext cx="1512168" cy="12003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i="1" dirty="0" smtClean="0"/>
              <a:t>New Economics Foundation</a:t>
            </a:r>
            <a:r>
              <a:rPr lang="en-GB" dirty="0" smtClean="0"/>
              <a:t>, 2000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15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</TotalTime>
  <Words>799</Words>
  <Application>Microsoft Office PowerPoint</Application>
  <PresentationFormat>On-screen Show (4:3)</PresentationFormat>
  <Paragraphs>93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Developing methods for evidencing social enterprise as a public health intervention</vt:lpstr>
      <vt:lpstr>PowerPoint Presentation</vt:lpstr>
      <vt:lpstr>My research background</vt:lpstr>
      <vt:lpstr>Project aims</vt:lpstr>
      <vt:lpstr>Archival research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Oral History interviews</vt:lpstr>
      <vt:lpstr>Making connections</vt:lpstr>
      <vt:lpstr>PowerPoint Presentation</vt:lpstr>
      <vt:lpstr>PowerPoint Presentation</vt:lpstr>
    </vt:vector>
  </TitlesOfParts>
  <Company>GCU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Bobby Macaulay</dc:creator>
  <cp:lastModifiedBy>Gill</cp:lastModifiedBy>
  <cp:revision>90</cp:revision>
  <cp:lastPrinted>2014-05-12T15:09:14Z</cp:lastPrinted>
  <dcterms:created xsi:type="dcterms:W3CDTF">2014-04-29T11:20:35Z</dcterms:created>
  <dcterms:modified xsi:type="dcterms:W3CDTF">2014-05-19T16:41:35Z</dcterms:modified>
</cp:coreProperties>
</file>